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8" r:id="rId3"/>
    <p:sldId id="260" r:id="rId4"/>
    <p:sldId id="259" r:id="rId5"/>
    <p:sldId id="261" r:id="rId6"/>
    <p:sldId id="262" r:id="rId7"/>
    <p:sldId id="264" r:id="rId8"/>
    <p:sldId id="257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BE892-AF39-4C34-BEB4-C80604A93083}" type="datetimeFigureOut">
              <a:rPr lang="en-US" smtClean="0"/>
              <a:t>6/23/2013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2AA11-7DCA-4E03-AF8F-78D905C6EF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400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2AA11-7DCA-4E03-AF8F-78D905C6EF3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595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AWT ppt graphic2_7Aug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CC0000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772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6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214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064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239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654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468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56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6968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163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284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AWT ppt graphic2_7Aug0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2484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ts val="3200"/>
        </a:lnSpc>
        <a:spcBef>
          <a:spcPts val="100"/>
        </a:spcBef>
        <a:spcAft>
          <a:spcPts val="10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200"/>
        </a:lnSpc>
        <a:spcBef>
          <a:spcPts val="100"/>
        </a:spcBef>
        <a:spcAft>
          <a:spcPts val="100"/>
        </a:spcAft>
        <a:defRPr sz="3000">
          <a:solidFill>
            <a:schemeClr val="bg1"/>
          </a:solidFill>
          <a:latin typeface="Myriad Pro Black" pitchFamily="34" charset="0"/>
        </a:defRPr>
      </a:lvl2pPr>
      <a:lvl3pPr algn="l" rtl="0" eaLnBrk="1" fontAlgn="base" hangingPunct="1">
        <a:lnSpc>
          <a:spcPts val="3200"/>
        </a:lnSpc>
        <a:spcBef>
          <a:spcPts val="100"/>
        </a:spcBef>
        <a:spcAft>
          <a:spcPts val="100"/>
        </a:spcAft>
        <a:defRPr sz="3000">
          <a:solidFill>
            <a:schemeClr val="bg1"/>
          </a:solidFill>
          <a:latin typeface="Myriad Pro Black" pitchFamily="34" charset="0"/>
        </a:defRPr>
      </a:lvl3pPr>
      <a:lvl4pPr algn="l" rtl="0" eaLnBrk="1" fontAlgn="base" hangingPunct="1">
        <a:lnSpc>
          <a:spcPts val="3200"/>
        </a:lnSpc>
        <a:spcBef>
          <a:spcPts val="100"/>
        </a:spcBef>
        <a:spcAft>
          <a:spcPts val="100"/>
        </a:spcAft>
        <a:defRPr sz="3000">
          <a:solidFill>
            <a:schemeClr val="bg1"/>
          </a:solidFill>
          <a:latin typeface="Myriad Pro Black" pitchFamily="34" charset="0"/>
        </a:defRPr>
      </a:lvl4pPr>
      <a:lvl5pPr algn="l" rtl="0" eaLnBrk="1" fontAlgn="base" hangingPunct="1">
        <a:lnSpc>
          <a:spcPts val="3200"/>
        </a:lnSpc>
        <a:spcBef>
          <a:spcPts val="100"/>
        </a:spcBef>
        <a:spcAft>
          <a:spcPts val="100"/>
        </a:spcAft>
        <a:defRPr sz="3000">
          <a:solidFill>
            <a:schemeClr val="bg1"/>
          </a:solidFill>
          <a:latin typeface="Myriad Pro Black" pitchFamily="34" charset="0"/>
        </a:defRPr>
      </a:lvl5pPr>
      <a:lvl6pPr marL="457200" algn="l" rtl="0" eaLnBrk="1" fontAlgn="base" hangingPunct="1">
        <a:lnSpc>
          <a:spcPts val="3200"/>
        </a:lnSpc>
        <a:spcBef>
          <a:spcPts val="100"/>
        </a:spcBef>
        <a:spcAft>
          <a:spcPts val="100"/>
        </a:spcAft>
        <a:defRPr sz="3000">
          <a:solidFill>
            <a:schemeClr val="bg1"/>
          </a:solidFill>
          <a:latin typeface="Myriad Pro Black" pitchFamily="34" charset="0"/>
        </a:defRPr>
      </a:lvl6pPr>
      <a:lvl7pPr marL="914400" algn="l" rtl="0" eaLnBrk="1" fontAlgn="base" hangingPunct="1">
        <a:lnSpc>
          <a:spcPts val="3200"/>
        </a:lnSpc>
        <a:spcBef>
          <a:spcPts val="100"/>
        </a:spcBef>
        <a:spcAft>
          <a:spcPts val="100"/>
        </a:spcAft>
        <a:defRPr sz="3000">
          <a:solidFill>
            <a:schemeClr val="bg1"/>
          </a:solidFill>
          <a:latin typeface="Myriad Pro Black" pitchFamily="34" charset="0"/>
        </a:defRPr>
      </a:lvl7pPr>
      <a:lvl8pPr marL="1371600" algn="l" rtl="0" eaLnBrk="1" fontAlgn="base" hangingPunct="1">
        <a:lnSpc>
          <a:spcPts val="3200"/>
        </a:lnSpc>
        <a:spcBef>
          <a:spcPts val="100"/>
        </a:spcBef>
        <a:spcAft>
          <a:spcPts val="100"/>
        </a:spcAft>
        <a:defRPr sz="3000">
          <a:solidFill>
            <a:schemeClr val="bg1"/>
          </a:solidFill>
          <a:latin typeface="Myriad Pro Black" pitchFamily="34" charset="0"/>
        </a:defRPr>
      </a:lvl8pPr>
      <a:lvl9pPr marL="1828800" algn="l" rtl="0" eaLnBrk="1" fontAlgn="base" hangingPunct="1">
        <a:lnSpc>
          <a:spcPts val="3200"/>
        </a:lnSpc>
        <a:spcBef>
          <a:spcPts val="100"/>
        </a:spcBef>
        <a:spcAft>
          <a:spcPts val="100"/>
        </a:spcAft>
        <a:defRPr sz="3000">
          <a:solidFill>
            <a:schemeClr val="bg1"/>
          </a:solidFill>
          <a:latin typeface="Myriad Pro Black" pitchFamily="34" charset="0"/>
        </a:defRPr>
      </a:lvl9pPr>
    </p:titleStyle>
    <p:bodyStyle>
      <a:lvl1pPr marL="228600" indent="-228600" algn="l" rtl="0" eaLnBrk="1" fontAlgn="base" hangingPunct="1">
        <a:lnSpc>
          <a:spcPts val="2500"/>
        </a:lnSpc>
        <a:spcBef>
          <a:spcPts val="300"/>
        </a:spcBef>
        <a:spcAft>
          <a:spcPts val="300"/>
        </a:spcAft>
        <a:buClr>
          <a:srgbClr val="CC203F"/>
        </a:buClr>
        <a:buSzPct val="8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eaLnBrk="1" fontAlgn="base" hangingPunct="1">
        <a:lnSpc>
          <a:spcPts val="2100"/>
        </a:lnSpc>
        <a:spcBef>
          <a:spcPts val="200"/>
        </a:spcBef>
        <a:spcAft>
          <a:spcPts val="200"/>
        </a:spcAft>
        <a:buClr>
          <a:srgbClr val="CC203F"/>
        </a:buClr>
        <a:buSzPct val="80000"/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804863" indent="-119063" algn="l" rtl="0" eaLnBrk="1" fontAlgn="base" hangingPunct="1">
        <a:lnSpc>
          <a:spcPts val="1900"/>
        </a:lnSpc>
        <a:spcBef>
          <a:spcPts val="100"/>
        </a:spcBef>
        <a:spcAft>
          <a:spcPts val="100"/>
        </a:spcAft>
        <a:buChar char="•"/>
        <a:defRPr>
          <a:solidFill>
            <a:schemeClr val="tx1"/>
          </a:solidFill>
          <a:latin typeface="+mn-lt"/>
        </a:defRPr>
      </a:lvl3pPr>
      <a:lvl4pPr marL="1089025" indent="-169863" algn="l" rtl="0" eaLnBrk="1" fontAlgn="base" hangingPunct="1">
        <a:lnSpc>
          <a:spcPts val="1900"/>
        </a:lnSpc>
        <a:spcBef>
          <a:spcPts val="100"/>
        </a:spcBef>
        <a:spcAft>
          <a:spcPts val="10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RLP Installation</a:t>
            </a:r>
            <a:endParaRPr lang="en-US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9197"/>
            <a:ext cx="6705600" cy="4938713"/>
          </a:xfrm>
          <a:prstGeom prst="rect">
            <a:avLst/>
          </a:prstGeom>
          <a:noFill/>
          <a:ln>
            <a:noFill/>
          </a:ln>
          <a:effectLst>
            <a:outerShdw dist="63500" dir="221219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008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RLP Checking </a:t>
            </a:r>
            <a:r>
              <a:rPr lang="en-US" dirty="0" smtClean="0"/>
              <a:t>and </a:t>
            </a:r>
            <a:r>
              <a:rPr lang="en-US" dirty="0"/>
              <a:t>Load Cells</a:t>
            </a:r>
          </a:p>
        </p:txBody>
      </p:sp>
      <p:pic>
        <p:nvPicPr>
          <p:cNvPr id="4" name="Content Placeholder 3" descr="scan001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3" r="1888" b="3146"/>
          <a:stretch>
            <a:fillRect/>
          </a:stretch>
        </p:blipFill>
        <p:spPr>
          <a:xfrm>
            <a:off x="381000" y="1371600"/>
            <a:ext cx="4273630" cy="3039325"/>
          </a:xfrm>
          <a:noFill/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DSCN06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3" b="8147"/>
          <a:stretch>
            <a:fillRect/>
          </a:stretch>
        </p:blipFill>
        <p:spPr>
          <a:xfrm>
            <a:off x="4876800" y="1905000"/>
            <a:ext cx="3886200" cy="3060700"/>
          </a:xfrm>
          <a:prstGeom prst="rect">
            <a:avLst/>
          </a:prstGeom>
          <a:noFill/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8600" y="5257800"/>
            <a:ext cx="89153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The RLP uses a rigid checking system and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Stainless Steel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“Rocker Column” load cells.</a:t>
            </a:r>
          </a:p>
        </p:txBody>
      </p:sp>
    </p:spTree>
    <p:extLst>
      <p:ext uri="{BB962C8B-B14F-4D97-AF65-F5344CB8AC3E}">
        <p14:creationId xmlns:p14="http://schemas.microsoft.com/office/powerpoint/2010/main" val="285278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RLP </a:t>
            </a:r>
            <a:r>
              <a:rPr lang="en-US" dirty="0" smtClean="0"/>
              <a:t>Completion and </a:t>
            </a:r>
            <a:r>
              <a:rPr lang="en-US" dirty="0"/>
              <a:t>Calibration</a:t>
            </a:r>
          </a:p>
        </p:txBody>
      </p:sp>
      <p:pic>
        <p:nvPicPr>
          <p:cNvPr id="5124" name="Picture 4" descr="C:\Users\broet\Pictures\RLP Installs\2012-04-26_08-51-43_8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81125"/>
            <a:ext cx="4114800" cy="2962275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tx1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301337" y="4800600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Times New Roman"/>
              </a:rPr>
              <a:t>No less than 80,000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lb. </a:t>
            </a:r>
            <a:r>
              <a:rPr lang="en-US" sz="2400" dirty="0">
                <a:solidFill>
                  <a:srgbClr val="000000"/>
                </a:solidFill>
                <a:latin typeface="Times New Roman"/>
              </a:rPr>
              <a:t>(36,300 kg) may be used for track scale certification except for Interim Approval (returning a scale temporarily to service after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repairs).  It is highly recommended to check with the local governing body for further requirements.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broet\Pictures\RLP Installs\Test Cart photo 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4149437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1407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RLP Approvals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ctr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Most Servicing Railroads and ALL Class 1’s (excluding CSX) Require that the scale design, location and functionality be approved before installation begins.  </a:t>
            </a:r>
          </a:p>
          <a:p>
            <a:pPr marL="342900" lvl="0" indent="-342900" algn="ctr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en-US" sz="28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lvl="0" indent="-342900" algn="ctr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If the scale is not installed according to the plans, utilizing good workmanship and materials, then there is no assurance that the scale owner has a good product in the ground.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54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RLP Foundation </a:t>
            </a:r>
            <a:r>
              <a:rPr lang="en-US" dirty="0" smtClean="0"/>
              <a:t>Requirements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4237087" cy="2999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scan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9" r="3773"/>
          <a:stretch>
            <a:fillRect/>
          </a:stretch>
        </p:blipFill>
        <p:spPr bwMode="auto">
          <a:xfrm>
            <a:off x="4765964" y="1676400"/>
            <a:ext cx="4191000" cy="29622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5105400"/>
            <a:ext cx="8915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Current AAR guidelines require that the soil bearing capacity under the scale be 4000 PSF.  This should be determined before excavation with a qualified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geotechnical report, which should also include any ground improvements that may be required.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348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RLP Site Selection </a:t>
            </a:r>
            <a:r>
              <a:rPr lang="en-US" dirty="0" smtClean="0"/>
              <a:t>and </a:t>
            </a:r>
            <a:r>
              <a:rPr lang="en-US" dirty="0"/>
              <a:t>Excavation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4237087" cy="3090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sc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" r="7547" b="2913"/>
          <a:stretch>
            <a:fillRect/>
          </a:stretch>
        </p:blipFill>
        <p:spPr bwMode="auto">
          <a:xfrm>
            <a:off x="4800600" y="1752600"/>
            <a:ext cx="4038600" cy="308768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5029200"/>
            <a:ext cx="891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AAR Scale Handbook requires there to be 75’ of straight, level tangent track on either side of the 25’ scale  approaches.  A two draft system requires 50’ approaches on either side of the scale.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94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RLP Forming </a:t>
            </a:r>
            <a:r>
              <a:rPr lang="en-US" dirty="0" smtClean="0"/>
              <a:t>and </a:t>
            </a:r>
            <a:r>
              <a:rPr lang="en-US" dirty="0"/>
              <a:t>Rebar Placement</a:t>
            </a:r>
          </a:p>
        </p:txBody>
      </p:sp>
      <p:pic>
        <p:nvPicPr>
          <p:cNvPr id="4" name="Content Placeholder 3" descr="scan000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" r="3773"/>
          <a:stretch>
            <a:fillRect/>
          </a:stretch>
        </p:blipFill>
        <p:spPr bwMode="auto">
          <a:xfrm>
            <a:off x="533400" y="990600"/>
            <a:ext cx="4111531" cy="3066834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can0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00200"/>
            <a:ext cx="4038600" cy="299561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8600" y="5105400"/>
            <a:ext cx="891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The rebar and concrete schedules can be found on the factory supplied prints.  A typical Full Draft system has over 200 anchor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bolts.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14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RLP Foundation Pour</a:t>
            </a:r>
          </a:p>
        </p:txBody>
      </p:sp>
      <p:pic>
        <p:nvPicPr>
          <p:cNvPr id="4" name="Content Placeholder 3" descr="scan000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7" r="3773" b="2385"/>
          <a:stretch>
            <a:fillRect/>
          </a:stretch>
        </p:blipFill>
        <p:spPr bwMode="auto">
          <a:xfrm>
            <a:off x="533400" y="1066800"/>
            <a:ext cx="4195521" cy="2962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can0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586345"/>
            <a:ext cx="4038600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9382" y="5223301"/>
            <a:ext cx="8839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Concrete and grout specifications can be found on the factory supplied prints.</a:t>
            </a:r>
          </a:p>
        </p:txBody>
      </p:sp>
    </p:spTree>
    <p:extLst>
      <p:ext uri="{BB962C8B-B14F-4D97-AF65-F5344CB8AC3E}">
        <p14:creationId xmlns:p14="http://schemas.microsoft.com/office/powerpoint/2010/main" val="218526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RLP </a:t>
            </a:r>
            <a:r>
              <a:rPr lang="en-US" dirty="0" smtClean="0"/>
              <a:t>Setting Scale Sections</a:t>
            </a:r>
            <a:endParaRPr lang="en-US" dirty="0"/>
          </a:p>
        </p:txBody>
      </p:sp>
      <p:pic>
        <p:nvPicPr>
          <p:cNvPr id="4" name="Content Placeholder 3" descr="scan000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7" r="3773" b="3244"/>
          <a:stretch>
            <a:fillRect/>
          </a:stretch>
        </p:blipFill>
        <p:spPr>
          <a:xfrm>
            <a:off x="457200" y="990601"/>
            <a:ext cx="4111531" cy="2819400"/>
          </a:xfrm>
          <a:noFill/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can0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21382" y="1440872"/>
            <a:ext cx="4038600" cy="2902528"/>
          </a:xfrm>
          <a:prstGeom prst="rect">
            <a:avLst/>
          </a:prstGeom>
          <a:noFill/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8600" y="4724400"/>
            <a:ext cx="89153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In setting the scale, it is suggested that load cell “dummies” be installed to protect the load cells from damage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 A single module has a shipping weight of over 10k and will require the need for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adequate lifting equipment . 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879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RLP Rail Installation</a:t>
            </a:r>
            <a:endParaRPr lang="en-US" dirty="0"/>
          </a:p>
        </p:txBody>
      </p:sp>
      <p:pic>
        <p:nvPicPr>
          <p:cNvPr id="10243" name="Picture 4" descr="scan001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770312"/>
            <a:ext cx="3886200" cy="3183775"/>
          </a:xfrm>
          <a:noFill/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 descr="scan001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215140"/>
            <a:ext cx="3810000" cy="2921000"/>
          </a:xfrm>
          <a:noFill/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2455" y="5410200"/>
            <a:ext cx="8915400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AAR Handbook requires specific rail mitering and anti-creep hardware to be installed.  This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will need to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be completed by a separate “Rail Contractor”.</a:t>
            </a:r>
          </a:p>
        </p:txBody>
      </p:sp>
      <p:pic>
        <p:nvPicPr>
          <p:cNvPr id="10246" name="Picture 3" descr="scan00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1" r="3773"/>
          <a:stretch>
            <a:fillRect/>
          </a:stretch>
        </p:blipFill>
        <p:spPr bwMode="auto">
          <a:xfrm>
            <a:off x="242455" y="2057400"/>
            <a:ext cx="3643745" cy="307181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09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RLP Deck </a:t>
            </a:r>
            <a:r>
              <a:rPr lang="en-US" dirty="0" smtClean="0"/>
              <a:t>and Ballast Pour</a:t>
            </a:r>
            <a:endParaRPr lang="en-US" dirty="0"/>
          </a:p>
        </p:txBody>
      </p:sp>
      <p:pic>
        <p:nvPicPr>
          <p:cNvPr id="4" name="Picture 4" descr="scan001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143000"/>
            <a:ext cx="6477000" cy="3733800"/>
          </a:xfrm>
          <a:noFill/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5257800"/>
            <a:ext cx="891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Depending on the model, the deck will either be flush or standard.  Both models include a concrete deck finish that also serves as added ballast and increases the overall scale weight.</a:t>
            </a:r>
          </a:p>
        </p:txBody>
      </p:sp>
    </p:spTree>
    <p:extLst>
      <p:ext uri="{BB962C8B-B14F-4D97-AF65-F5344CB8AC3E}">
        <p14:creationId xmlns:p14="http://schemas.microsoft.com/office/powerpoint/2010/main" val="409753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WTX 2010 Sales Template">
  <a:themeElements>
    <a:clrScheme name="1_AWT_Template_Aug09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AWT_Template_Aug09">
      <a:majorFont>
        <a:latin typeface="Myriad Pro Black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AWT_Template_Aug0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WT_Template_Aug0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WT_Template_Aug0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WT_Template_Aug0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WT_Template_Aug0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WT_Template_Aug0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WT_Template_Aug0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WT_Template_Aug0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WT_Template_Aug0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WT_Template_Aug0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WT_Template_Aug0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WT_Template_Aug0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 Static Rail Full product Line</Template>
  <TotalTime>193</TotalTime>
  <Words>387</Words>
  <Application>Microsoft Office PowerPoint</Application>
  <PresentationFormat>On-screen Show (4:3)</PresentationFormat>
  <Paragraphs>24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AWTX 2010 Sales Template</vt:lpstr>
      <vt:lpstr>RLP Installation</vt:lpstr>
      <vt:lpstr>RLP Approvals</vt:lpstr>
      <vt:lpstr>RLP Foundation Requirements</vt:lpstr>
      <vt:lpstr>RLP Site Selection and Excavation</vt:lpstr>
      <vt:lpstr>RLP Forming and Rebar Placement</vt:lpstr>
      <vt:lpstr>RLP Foundation Pour</vt:lpstr>
      <vt:lpstr>RLP Setting Scale Sections</vt:lpstr>
      <vt:lpstr>RLP Rail Installation</vt:lpstr>
      <vt:lpstr>RLP Deck and Ballast Pour</vt:lpstr>
      <vt:lpstr>RLP Checking and Load Cells</vt:lpstr>
      <vt:lpstr>RLP Completion and Calibration</vt:lpstr>
    </vt:vector>
  </TitlesOfParts>
  <Company>Avery Weigh-Tronix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broet</dc:creator>
  <cp:lastModifiedBy>broet</cp:lastModifiedBy>
  <cp:revision>16</cp:revision>
  <dcterms:created xsi:type="dcterms:W3CDTF">2012-12-10T14:54:11Z</dcterms:created>
  <dcterms:modified xsi:type="dcterms:W3CDTF">2013-06-24T00:52:21Z</dcterms:modified>
</cp:coreProperties>
</file>